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49" r:id="rId2"/>
    <p:sldId id="453" r:id="rId3"/>
    <p:sldId id="469" r:id="rId4"/>
    <p:sldId id="468" r:id="rId5"/>
    <p:sldId id="455" r:id="rId6"/>
    <p:sldId id="456" r:id="rId7"/>
    <p:sldId id="457" r:id="rId8"/>
    <p:sldId id="454" r:id="rId9"/>
    <p:sldId id="459" r:id="rId10"/>
    <p:sldId id="487" r:id="rId11"/>
    <p:sldId id="458" r:id="rId12"/>
    <p:sldId id="460" r:id="rId13"/>
    <p:sldId id="464" r:id="rId14"/>
    <p:sldId id="462" r:id="rId15"/>
    <p:sldId id="463" r:id="rId16"/>
    <p:sldId id="465" r:id="rId17"/>
    <p:sldId id="473" r:id="rId18"/>
    <p:sldId id="466" r:id="rId19"/>
    <p:sldId id="467" r:id="rId20"/>
    <p:sldId id="485" r:id="rId21"/>
    <p:sldId id="486" r:id="rId22"/>
    <p:sldId id="470" r:id="rId23"/>
    <p:sldId id="472" r:id="rId24"/>
    <p:sldId id="474" r:id="rId25"/>
    <p:sldId id="475" r:id="rId26"/>
    <p:sldId id="471" r:id="rId27"/>
    <p:sldId id="488" r:id="rId28"/>
    <p:sldId id="489" r:id="rId29"/>
    <p:sldId id="495" r:id="rId30"/>
    <p:sldId id="476" r:id="rId31"/>
    <p:sldId id="490" r:id="rId32"/>
    <p:sldId id="477" r:id="rId33"/>
    <p:sldId id="491" r:id="rId34"/>
    <p:sldId id="492" r:id="rId35"/>
    <p:sldId id="478" r:id="rId36"/>
    <p:sldId id="479" r:id="rId37"/>
    <p:sldId id="480" r:id="rId38"/>
    <p:sldId id="493" r:id="rId39"/>
    <p:sldId id="494" r:id="rId40"/>
    <p:sldId id="496" r:id="rId41"/>
    <p:sldId id="497" r:id="rId42"/>
    <p:sldId id="498" r:id="rId43"/>
    <p:sldId id="499" r:id="rId44"/>
    <p:sldId id="481" r:id="rId45"/>
    <p:sldId id="483" r:id="rId46"/>
  </p:sldIdLst>
  <p:sldSz cx="9902825" cy="6858000"/>
  <p:notesSz cx="6864350" cy="9996488"/>
  <p:defaultTextStyle>
    <a:defPPr>
      <a:defRPr lang="en-GB"/>
    </a:defPPr>
    <a:lvl1pPr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1E1FF"/>
    <a:srgbClr val="CC0066"/>
    <a:srgbClr val="CC3300"/>
    <a:srgbClr val="33CC33"/>
    <a:srgbClr val="000099"/>
    <a:srgbClr val="FFEEA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75" autoAdjust="0"/>
  </p:normalViewPr>
  <p:slideViewPr>
    <p:cSldViewPr>
      <p:cViewPr varScale="1">
        <p:scale>
          <a:sx n="83" d="100"/>
          <a:sy n="83" d="100"/>
        </p:scale>
        <p:origin x="1253" y="62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375" y="0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98013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375" y="9498013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DE79E39-8512-4C0B-A2DB-9CE73A9F060B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3961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7229EF0-082C-4D3A-9A4B-3CAEBB752D27}" type="datetimeFigureOut">
              <a:rPr lang="zh-CN" altLang="en-US"/>
              <a:pPr>
                <a:defRPr/>
              </a:pPr>
              <a:t>2016/12/24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C4F1ED8-E7F4-40F4-8E83-2B587BBD01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893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孙景涛课件</a:t>
            </a:r>
            <a:r>
              <a:rPr lang="en-US" altLang="zh-CN" smtClean="0"/>
              <a:t>21,23</a:t>
            </a:r>
            <a:r>
              <a:rPr lang="zh-CN" altLang="en-US" smtClean="0"/>
              <a:t>，</a:t>
            </a:r>
            <a:r>
              <a:rPr lang="en-US" altLang="zh-CN" smtClean="0"/>
              <a:t>38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我的答案是：汉语的表意性有助于现代人读懂古代汉语，对比英语文字的表音性（古今英语同一词汇的拼写大不同，例如</a:t>
            </a:r>
            <a:r>
              <a:rPr lang="en-US" altLang="zh-CN" smtClean="0"/>
              <a:t>you</a:t>
            </a:r>
            <a:r>
              <a:rPr lang="zh-CN" altLang="en-US" smtClean="0"/>
              <a:t>在古代是</a:t>
            </a:r>
            <a:r>
              <a:rPr lang="en-US" altLang="zh-CN" smtClean="0"/>
              <a:t>thee)</a:t>
            </a:r>
            <a:r>
              <a:rPr lang="zh-CN" altLang="en-US" smtClean="0"/>
              <a:t>。所以，中国少年小学就可以读诵唐诗古文，英语国家的小孩儿很晚学古英语，因为跟学一门外语一样。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“港”和“巷”的音变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我的答案是：汉语的表意性有助于现代人读懂古代汉语，对比英语文字的表音性（古今英语同一词汇的拼写大不同，例如</a:t>
            </a:r>
            <a:r>
              <a:rPr lang="en-US" altLang="zh-CN" smtClean="0"/>
              <a:t>you</a:t>
            </a:r>
            <a:r>
              <a:rPr lang="zh-CN" altLang="en-US" smtClean="0"/>
              <a:t>在古代是</a:t>
            </a:r>
            <a:r>
              <a:rPr lang="en-US" altLang="zh-CN" smtClean="0"/>
              <a:t>thee)</a:t>
            </a:r>
            <a:r>
              <a:rPr lang="zh-CN" altLang="en-US" smtClean="0"/>
              <a:t>。所以，中国少年小学就可以读诵唐诗古文，英语国家的小孩儿很晚学古英语，因为跟学一门外语一样。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这正是古人造字的原则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孙老师</a:t>
            </a:r>
            <a:r>
              <a:rPr lang="en-US" altLang="zh-CN" dirty="0" smtClean="0"/>
              <a:t>ppt-23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不用“记号字”而一直用“一、二、三”来记录数字，会有怎样的困难？！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569C7-CE73-4D2A-8804-B6A06326059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05906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C48E8-ACF9-4010-97FE-B1643B82377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86379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0725" y="609600"/>
            <a:ext cx="2108200" cy="5886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75375" cy="5886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F0334-BA91-4F33-9044-CF05CB57D82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01148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52FF0-D18F-4876-9C82-5DABC7B5D3CA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0728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25E8D-0321-4E2B-B573-D318DB881BD4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4869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81200"/>
            <a:ext cx="4132263" cy="4514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3" y="1981200"/>
            <a:ext cx="4132262" cy="4514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A6F93-E2AB-47BE-8153-17CAABD1C5C1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33021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C82FD-CCD3-4DA1-A3B8-982DC00FA84F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0378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0F48-A8BC-481E-9F90-AEAE3E2F2746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6444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085F2-F847-4231-97E5-0D284F02504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5829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AC36D-CA9D-4740-98B6-DFDE33279F72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89459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45D98-7F94-4990-92EF-00D62DAACB5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6867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16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81200"/>
            <a:ext cx="84169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Master text styles</a:t>
            </a:r>
          </a:p>
          <a:p>
            <a:pPr lvl="1"/>
            <a:r>
              <a:rPr lang="en-GB" altLang="zh-TW" smtClean="0"/>
              <a:t>Second level</a:t>
            </a:r>
          </a:p>
          <a:p>
            <a:pPr lvl="2"/>
            <a:r>
              <a:rPr lang="en-GB" altLang="zh-TW" smtClean="0"/>
              <a:t>Third level</a:t>
            </a:r>
          </a:p>
          <a:p>
            <a:pPr lvl="3"/>
            <a:r>
              <a:rPr lang="en-GB" altLang="zh-TW" smtClean="0"/>
              <a:t>Fourth level</a:t>
            </a:r>
          </a:p>
          <a:p>
            <a:pPr lvl="4"/>
            <a:r>
              <a:rPr lang="en-GB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2963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7713" y="6248400"/>
            <a:ext cx="206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3F7AE317-B026-46B7-9BE1-445C05F4A31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2781300" y="6705600"/>
            <a:ext cx="7121525" cy="1524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0" y="0"/>
            <a:ext cx="7121525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3" name="Rectangle 12"/>
          <p:cNvSpPr>
            <a:spLocks noChangeArrowheads="1"/>
          </p:cNvSpPr>
          <p:nvPr/>
        </p:nvSpPr>
        <p:spPr bwMode="auto">
          <a:xfrm rot="-5400000">
            <a:off x="-2779713" y="3925888"/>
            <a:ext cx="5711825" cy="1524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4" name="Rectangle 14"/>
          <p:cNvSpPr>
            <a:spLocks noChangeArrowheads="1"/>
          </p:cNvSpPr>
          <p:nvPr/>
        </p:nvSpPr>
        <p:spPr bwMode="auto">
          <a:xfrm rot="-5400000">
            <a:off x="6999287" y="2751138"/>
            <a:ext cx="5654675" cy="1524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pic>
        <p:nvPicPr>
          <p:cNvPr id="1035" name="Picture 20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7796" y="116633"/>
            <a:ext cx="1169416" cy="116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742950" y="1556793"/>
            <a:ext cx="8416925" cy="2043658"/>
          </a:xfrm>
        </p:spPr>
        <p:txBody>
          <a:bodyPr/>
          <a:lstStyle/>
          <a:p>
            <a:r>
              <a:rPr lang="zh-CN" altLang="en-US" sz="54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文字</a:t>
            </a:r>
            <a:r>
              <a:rPr lang="en-US" altLang="zh-CN" sz="54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.</a:t>
            </a:r>
            <a:r>
              <a:rPr lang="zh-CN" altLang="en-US" sz="54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汉字</a:t>
            </a:r>
            <a:endParaRPr lang="zh-CN" altLang="en-US" sz="5400" b="1" dirty="0" smtClean="0">
              <a:solidFill>
                <a:schemeClr val="tx1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1422400" y="3860800"/>
            <a:ext cx="6931025" cy="1752600"/>
          </a:xfrm>
        </p:spPr>
        <p:txBody>
          <a:bodyPr/>
          <a:lstStyle/>
          <a:p>
            <a:r>
              <a:rPr lang="zh-CN" altLang="en-US" smtClean="0">
                <a:latin typeface="仿宋" pitchFamily="49" charset="-122"/>
                <a:ea typeface="仿宋" pitchFamily="49" charset="-122"/>
              </a:rPr>
              <a:t>范晓蕾</a:t>
            </a:r>
            <a:endParaRPr lang="en-US" altLang="zh-CN" smtClean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mtClean="0">
                <a:latin typeface="+mj-lt"/>
              </a:rPr>
              <a:t>fanxiaolei2013@163.com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8008" y="2571744"/>
            <a:ext cx="8416925" cy="2214578"/>
          </a:xfrm>
        </p:spPr>
        <p:txBody>
          <a:bodyPr/>
          <a:lstStyle/>
          <a:p>
            <a:r>
              <a:rPr lang="zh-CN" altLang="en-US" sz="3600" smtClean="0"/>
              <a:t>相较于表音文字（字母字），</a:t>
            </a:r>
            <a:r>
              <a:rPr lang="en-US" altLang="zh-CN" sz="3600" smtClean="0"/>
              <a:t/>
            </a:r>
            <a:br>
              <a:rPr lang="en-US" altLang="zh-CN" sz="3600" smtClean="0"/>
            </a:br>
            <a:r>
              <a:rPr lang="zh-CN" altLang="en-US" sz="3600" smtClean="0"/>
              <a:t>表意的汉字在文化传承上有什么优势？</a:t>
            </a:r>
            <a:endParaRPr lang="zh-CN" altLang="en-US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3826" y="1500174"/>
            <a:ext cx="6931025" cy="823906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思考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53338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357298"/>
            <a:ext cx="8858312" cy="4995876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smtClean="0"/>
              <a:t>不要小看文字的发明</a:t>
            </a:r>
            <a:endParaRPr lang="en-US" altLang="zh-CN" sz="2800" smtClean="0"/>
          </a:p>
          <a:p>
            <a:pPr>
              <a:buFont typeface="Wingdings" pitchFamily="2" charset="2"/>
              <a:buChar char="n"/>
            </a:pPr>
            <a:r>
              <a:rPr lang="zh-CN" altLang="en-US" sz="2800" smtClean="0"/>
              <a:t>让我们做一个练习</a:t>
            </a:r>
            <a:endParaRPr lang="en-US" altLang="zh-CN" sz="280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mtClean="0"/>
              <a:t>12</a:t>
            </a:r>
            <a:r>
              <a:rPr lang="zh-CN" altLang="en-US" smtClean="0"/>
              <a:t>生肖</a:t>
            </a:r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008" y="3143248"/>
            <a:ext cx="75438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357166"/>
            <a:ext cx="8416925" cy="214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857232"/>
            <a:ext cx="8929750" cy="563881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smtClean="0"/>
              <a:t>为“狗”“猪”造字</a:t>
            </a:r>
            <a:endParaRPr lang="en-US" altLang="zh-CN" sz="2800" smtClean="0"/>
          </a:p>
          <a:p>
            <a:pPr>
              <a:buFont typeface="Arial" pitchFamily="34" charset="0"/>
              <a:buChar char="•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要求</a:t>
            </a:r>
            <a:r>
              <a:rPr lang="zh-CN" altLang="en-US" sz="2800" smtClean="0"/>
              <a:t>：</a:t>
            </a:r>
            <a:endParaRPr lang="en-US" altLang="zh-CN" sz="2800" smtClean="0"/>
          </a:p>
          <a:p>
            <a:pPr marL="720000" indent="-5143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字形像那种动物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兩字能明显地区别开来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笔画越少越好，不超过五画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lt"/>
              <a:buAutoNum type="arabicPeriod"/>
            </a:pPr>
            <a:endParaRPr lang="zh-CN" altLang="en-US" sz="240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760" y="3500438"/>
            <a:ext cx="6924663" cy="290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8536" y="928670"/>
            <a:ext cx="4200517" cy="16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132" y="214290"/>
            <a:ext cx="85153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428604"/>
            <a:ext cx="8416925" cy="857256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汉字与历史文化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428736"/>
            <a:ext cx="8929750" cy="506731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隐含于汉字中的历史文化等方面的内容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通过探索汉字以理解中国历史文化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貝：買，賣，財，資，賬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2800" dirty="0" smtClean="0">
                <a:latin typeface="宋体" pitchFamily="2" charset="-122"/>
                <a:ea typeface="宋体" pitchFamily="2" charset="-122"/>
              </a:rPr>
            </a:b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‘</a:t>
            </a:r>
            <a:r>
              <a:rPr lang="en-US" altLang="zh-CN" sz="2800" dirty="0" smtClean="0">
                <a:latin typeface="+mn-ea"/>
              </a:rPr>
              <a:t>cowry, cowrie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’</a:t>
            </a:r>
            <a:br>
              <a:rPr lang="en-US" altLang="zh-CN" sz="2800" dirty="0" smtClean="0">
                <a:latin typeface="宋体" pitchFamily="2" charset="-122"/>
                <a:ea typeface="宋体" pitchFamily="2" charset="-122"/>
              </a:rPr>
            </a:b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7428" y="2285992"/>
            <a:ext cx="1500198" cy="13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008" y="3929066"/>
            <a:ext cx="81819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571480"/>
            <a:ext cx="8416925" cy="592457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為：做、制作</a:t>
            </a:r>
            <a:endParaRPr lang="en-US" altLang="zh-CN" smtClean="0"/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字形本是一只手牵着一头大象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  <a:p>
            <a:pPr marL="108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“做、制作”是广泛使用的意义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108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“大象”这一动物进入了这个汉字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目前南亚地区人们经常使用大象参与各种劳动。由此推知，古中国应当亦如是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80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（“黄河象”“豫州”）</a:t>
            </a:r>
            <a:endParaRPr lang="zh-CN" altLang="en-US" sz="280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8866" y="642918"/>
            <a:ext cx="10382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198" y="4000504"/>
            <a:ext cx="6772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500042"/>
            <a:ext cx="8416925" cy="35719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214422"/>
            <a:ext cx="8858312" cy="528162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取</a:t>
            </a:r>
            <a:endParaRPr lang="en-US" altLang="zh-CN" smtClean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这个字描述一只手抓着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zh-CN" altLang="en-US" smtClean="0">
                <a:latin typeface="楷体" pitchFamily="49" charset="-122"/>
                <a:ea typeface="楷体" pitchFamily="49" charset="-122"/>
              </a:rPr>
              <a:t>一只耳朵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古代，狩猎中抓到动物或战争中俘获敌人，一般割掉他们的左耳朵作为证据，从而来论功行赏。这个字形可以透露古代人类的生活信息</a:t>
            </a:r>
            <a:endParaRPr lang="zh-CN" altLang="en-US" sz="280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6702" y="1214422"/>
            <a:ext cx="2876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2916" y="1000108"/>
            <a:ext cx="3429024" cy="188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53338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285860"/>
            <a:ext cx="8416925" cy="521019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文</a:t>
            </a:r>
            <a:r>
              <a:rPr lang="en-US" altLang="zh-CN" smtClean="0"/>
              <a:t>/</a:t>
            </a:r>
            <a:r>
              <a:rPr lang="zh-CN" altLang="en-US" smtClean="0"/>
              <a:t>纹：人的面部上有记号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endParaRPr lang="en-US" altLang="zh-CN" smtClean="0"/>
          </a:p>
          <a:p>
            <a:pPr>
              <a:buFont typeface="Wingdings" pitchFamily="2" charset="2"/>
              <a:buChar char="n"/>
            </a:pPr>
            <a:endParaRPr lang="en-US" altLang="zh-CN" smtClean="0"/>
          </a:p>
          <a:p>
            <a:pPr>
              <a:buFont typeface="Wingdings" pitchFamily="2" charset="2"/>
              <a:buChar char="n"/>
            </a:pPr>
            <a:endParaRPr lang="en-US" altLang="zh-CN" smtClean="0"/>
          </a:p>
          <a:p>
            <a:pPr>
              <a:buFont typeface="Arial" pitchFamily="34" charset="0"/>
              <a:buChar char="•"/>
            </a:pP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说明纹身、刺青在三千年</a:t>
            </a:r>
            <a:r>
              <a:rPr lang="en-US" altLang="zh-CN" sz="280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前的中国已成为时尚</a:t>
            </a:r>
            <a:endParaRPr lang="en-US" altLang="zh-CN" sz="2800" smtClean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198" y="1928802"/>
            <a:ext cx="276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8668" y="2214554"/>
            <a:ext cx="3000396" cy="331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60482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500174"/>
            <a:ext cx="8786874" cy="4995876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字形也透露了古人的思想</a:t>
            </a:r>
            <a:endParaRPr lang="en-US" altLang="zh-CN" smtClean="0"/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女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偷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；   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懒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“葬”小篆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zh-CN" altLang="en-US" smtClean="0">
                <a:latin typeface="楷体" pitchFamily="49" charset="-122"/>
                <a:ea typeface="楷体" pitchFamily="49" charset="-122"/>
              </a:rPr>
              <a:t>死人被扔在乱木丛中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暗示了当时的丧葬方式</a:t>
            </a:r>
          </a:p>
          <a:p>
            <a:pPr>
              <a:buFont typeface="Arial" pitchFamily="34" charset="0"/>
              <a:buChar char="•"/>
            </a:pPr>
            <a:endParaRPr lang="en-US" altLang="zh-CN" smtClean="0"/>
          </a:p>
          <a:p>
            <a:pPr>
              <a:buFont typeface="Arial" pitchFamily="34" charset="0"/>
              <a:buChar char="•"/>
            </a:pPr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0950" y="2714620"/>
            <a:ext cx="4000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4090" y="2714620"/>
            <a:ext cx="4095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5726" y="2143116"/>
            <a:ext cx="7620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0172" y="1428736"/>
            <a:ext cx="947738" cy="169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80370" y="1214422"/>
            <a:ext cx="1519236" cy="219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65858" y="3857628"/>
            <a:ext cx="10096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676260"/>
          </a:xfrm>
        </p:spPr>
        <p:txBody>
          <a:bodyPr/>
          <a:lstStyle/>
          <a:p>
            <a:r>
              <a:rPr lang="zh-CN" altLang="en-US" smtClean="0"/>
              <a:t>汉字的源流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1571612"/>
            <a:ext cx="8585231" cy="492443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甲骨文（殷墟甲骨）：甲骨卜辞</a:t>
            </a:r>
            <a:endParaRPr lang="en-US" altLang="zh-CN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760" y="2357430"/>
            <a:ext cx="6215106" cy="379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mtClean="0"/>
              <a:t>文字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643050"/>
            <a:ext cx="8656669" cy="485300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文字和语言的关系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marL="702000">
              <a:spcBef>
                <a:spcPts val="1200"/>
              </a:spcBef>
              <a:buFont typeface="Wingdings" pitchFamily="2" charset="2"/>
              <a:buChar char="p"/>
            </a:pPr>
            <a:r>
              <a:rPr lang="zh-CN" altLang="en-US" sz="2400" dirty="0" smtClean="0"/>
              <a:t>自有人类起，便有语言（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百万年）。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语言是“人”别于动物的标志。</a:t>
            </a:r>
            <a:endParaRPr lang="en-US" altLang="zh-CN" sz="2400" dirty="0" smtClean="0"/>
          </a:p>
          <a:p>
            <a:pPr marL="702000">
              <a:spcBef>
                <a:spcPts val="1200"/>
              </a:spcBef>
              <a:buFont typeface="Wingdings" pitchFamily="2" charset="2"/>
              <a:buChar char="p"/>
            </a:pPr>
            <a:r>
              <a:rPr lang="zh-CN" altLang="en-US" sz="2400" dirty="0" smtClean="0"/>
              <a:t>文字又如何呢？</a:t>
            </a:r>
            <a:endParaRPr lang="en-US" altLang="zh-CN" sz="2400" dirty="0" smtClean="0"/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古埃及象形文字、苏美尔楔形文字、汉字是公认的三种最古老的语言。但是，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5000-6000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年前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世界上有文字的语言只占很小的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比例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不同的语言可以用同一种文字书写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1062000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语言可以独立于文字而存在，文字产生时间必然晚于语言的产生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428604"/>
            <a:ext cx="8416925" cy="785818"/>
          </a:xfrm>
        </p:spPr>
        <p:txBody>
          <a:bodyPr/>
          <a:lstStyle/>
          <a:p>
            <a:r>
              <a:rPr lang="zh-CN" altLang="en-US" sz="4000" smtClean="0"/>
              <a:t>“占卜”是怎样一回事呢？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18" y="1357298"/>
            <a:ext cx="8858312" cy="5138752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占卜前，在龟甲背面钻一个眼（不能钻透），叫钻；旁边刻一个较浅的椭圆形槽，叫凿</a:t>
            </a:r>
            <a:endParaRPr lang="zh-CN" altLang="en-US" sz="280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46" y="2357430"/>
            <a:ext cx="736282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357166"/>
            <a:ext cx="8416925" cy="214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500042"/>
            <a:ext cx="8656669" cy="5996008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占卜时，将一根细木棍前端烧成炭火后用以烧灼这龟甲背面的钻眼。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龟甲表面的相应部位就因受热不匀而发生坼裂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兆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，占卜者根据这坼裂纹来推定吉凶</a:t>
            </a:r>
            <a:endParaRPr lang="zh-CN" altLang="en-US" sz="280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570" y="2571744"/>
            <a:ext cx="34004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2982" y="2285992"/>
            <a:ext cx="26860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1033450"/>
          </a:xfrm>
        </p:spPr>
        <p:txBody>
          <a:bodyPr/>
          <a:lstStyle/>
          <a:p>
            <a:r>
              <a:rPr lang="zh-CN" altLang="en-US" smtClean="0"/>
              <a:t>甲骨文字的考釋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18" y="1714488"/>
            <a:ext cx="9072626" cy="478156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/>
              <a:t>50,000</a:t>
            </a:r>
            <a:r>
              <a:rPr lang="zh-CN" altLang="en-US" dirty="0" smtClean="0"/>
              <a:t>块甲骨残片</a:t>
            </a:r>
            <a:endParaRPr lang="en-US" altLang="zh-CN" dirty="0" smtClean="0"/>
          </a:p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一共</a:t>
            </a:r>
            <a:r>
              <a:rPr lang="en-US" altLang="zh-CN" dirty="0" smtClean="0"/>
              <a:t>45000</a:t>
            </a:r>
            <a:r>
              <a:rPr lang="zh-CN" altLang="en-US" dirty="0" smtClean="0"/>
              <a:t>个不同形体的甲骨文字，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认识的只有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馬    虎    豕    犬    鼠    象    豸    龜             為    疾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256" y="3857628"/>
            <a:ext cx="8858312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990" y="5143512"/>
            <a:ext cx="500066" cy="6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428604"/>
            <a:ext cx="8416925" cy="1000132"/>
          </a:xfrm>
        </p:spPr>
        <p:txBody>
          <a:bodyPr/>
          <a:lstStyle/>
          <a:p>
            <a:r>
              <a:rPr lang="zh-CN" altLang="en-US" smtClean="0"/>
              <a:t>汉字的演变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500174"/>
            <a:ext cx="8929750" cy="4995876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形体的变化：象形→不象形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marL="720000" indent="-5143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线条化（图画变为实心细线）</a:t>
            </a:r>
            <a:endParaRPr lang="zh-CN" altLang="en-US" sz="28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0884" y="2928934"/>
            <a:ext cx="8240719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191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18" y="1643050"/>
            <a:ext cx="8929750" cy="48530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笔画化</a:t>
            </a:r>
            <a:endParaRPr lang="en-US" altLang="zh-CN" sz="2800" b="1" dirty="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象形文字最初都与所描述的物体十分形似，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组成部分的形态各异</a:t>
            </a:r>
            <a:endParaRPr lang="en-US" altLang="zh-CN" sz="2400" dirty="0" smtClean="0"/>
          </a:p>
          <a:p>
            <a:pPr marL="720000" indent="-5143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后来，图画式文字归一为几种笔画</a:t>
            </a:r>
            <a:r>
              <a:rPr lang="zh-CN" altLang="en-US" sz="2400" smtClean="0"/>
              <a:t>：点横</a:t>
            </a:r>
            <a:r>
              <a:rPr lang="zh-CN" altLang="en-US" sz="2400" dirty="0" smtClean="0"/>
              <a:t>撇竖捺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46" y="4500570"/>
            <a:ext cx="81153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6834" y="3500438"/>
            <a:ext cx="31813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285728"/>
            <a:ext cx="8416925" cy="285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714356"/>
            <a:ext cx="8929750" cy="578169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文字结构的变化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600" b="1" dirty="0" smtClean="0">
                <a:latin typeface="仿宋" pitchFamily="49" charset="-122"/>
                <a:ea typeface="仿宋" pitchFamily="49" charset="-122"/>
              </a:rPr>
              <a:t>古文字以</a:t>
            </a:r>
            <a:r>
              <a:rPr lang="zh-CN" altLang="en-US" sz="2600" b="1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独体字</a:t>
            </a:r>
            <a:r>
              <a:rPr lang="zh-CN" altLang="en-US" sz="2600" b="1" dirty="0" smtClean="0">
                <a:latin typeface="仿宋" pitchFamily="49" charset="-122"/>
                <a:ea typeface="仿宋" pitchFamily="49" charset="-122"/>
              </a:rPr>
              <a:t>为主，文字多表意不表音</a:t>
            </a:r>
            <a:endParaRPr lang="en-US" altLang="zh-CN" sz="2600" b="1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600" b="1" dirty="0" smtClean="0">
                <a:latin typeface="仿宋" pitchFamily="49" charset="-122"/>
                <a:ea typeface="仿宋" pitchFamily="49" charset="-122"/>
              </a:rPr>
              <a:t>后来文字以</a:t>
            </a:r>
            <a:r>
              <a:rPr lang="zh-CN" altLang="en-US" sz="2600" b="1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形声字</a:t>
            </a:r>
            <a:r>
              <a:rPr lang="zh-CN" altLang="en-US" sz="2600" b="1" dirty="0" smtClean="0">
                <a:latin typeface="仿宋" pitchFamily="49" charset="-122"/>
                <a:ea typeface="仿宋" pitchFamily="49" charset="-122"/>
              </a:rPr>
              <a:t>为主，文字有意符和声符</a:t>
            </a:r>
            <a:endParaRPr lang="en-US" altLang="zh-CN" sz="2600" b="1" dirty="0" smtClean="0">
              <a:latin typeface="仿宋" pitchFamily="49" charset="-122"/>
              <a:ea typeface="仿宋" pitchFamily="49" charset="-122"/>
            </a:endParaRPr>
          </a:p>
          <a:p>
            <a:pPr marL="1080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东汉许慎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说文解字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，收集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9300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个汉字，形声字占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82%</a:t>
            </a:r>
          </a:p>
          <a:p>
            <a:pPr marL="1080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形声字有能产性，符合人们的造字诉求（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见字而明义知声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2000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现代人所造的多数字都是形声字：氖、钙、镁、钾（化学元素）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956" y="1833539"/>
            <a:ext cx="8167686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z="4000" b="1" smtClean="0"/>
              <a:t>创制汉字的方式</a:t>
            </a:r>
            <a:endParaRPr lang="zh-CN" altLang="en-US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643050"/>
            <a:ext cx="8656669" cy="48530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象形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：字义表示具体事物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22" y="2285992"/>
            <a:ext cx="6624657" cy="412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132" y="285728"/>
            <a:ext cx="86106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25" y="604838"/>
            <a:ext cx="825817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2476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071546"/>
            <a:ext cx="8416925" cy="5424504"/>
          </a:xfrm>
        </p:spPr>
        <p:txBody>
          <a:bodyPr/>
          <a:lstStyle/>
          <a:p>
            <a:r>
              <a:rPr lang="en-US" altLang="zh-CN" smtClean="0"/>
              <a:t>        </a:t>
            </a:r>
            <a:r>
              <a:rPr lang="zh-CN" altLang="en-US" smtClean="0"/>
              <a:t>自：鼻子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         </a:t>
            </a:r>
            <a:r>
              <a:rPr lang="zh-CN" altLang="en-US" smtClean="0"/>
              <a:t>它：蛇</a:t>
            </a:r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22" y="3429000"/>
            <a:ext cx="34004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6636" y="1142984"/>
            <a:ext cx="6191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9512" y="2214554"/>
            <a:ext cx="5619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46194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1285860"/>
            <a:ext cx="8585231" cy="521019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文字影响语言</a:t>
            </a:r>
            <a:endParaRPr lang="en-US" altLang="zh-CN" dirty="0" smtClean="0"/>
          </a:p>
          <a:p>
            <a:pPr marL="514350" indent="-514350">
              <a:buFont typeface="Wingdings" pitchFamily="2" charset="2"/>
              <a:buChar char="ü"/>
            </a:pPr>
            <a:r>
              <a:rPr lang="zh-CN" altLang="en-US" dirty="0" smtClean="0"/>
              <a:t>瑞典语 </a:t>
            </a:r>
            <a:r>
              <a:rPr lang="en-US" altLang="zh-CN" dirty="0" err="1" smtClean="0"/>
              <a:t>ved</a:t>
            </a:r>
            <a:r>
              <a:rPr lang="zh-CN" altLang="en-US" dirty="0" smtClean="0"/>
              <a:t>（木头）：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1910s: [</a:t>
            </a:r>
            <a:r>
              <a:rPr lang="en-US" altLang="zh-CN" dirty="0" err="1" smtClean="0"/>
              <a:t>ve</a:t>
            </a:r>
            <a:r>
              <a:rPr lang="en-US" altLang="zh-CN" dirty="0" smtClean="0"/>
              <a:t>:]</a:t>
            </a:r>
            <a:br>
              <a:rPr lang="en-US" altLang="zh-CN" dirty="0" smtClean="0"/>
            </a:br>
            <a:r>
              <a:rPr lang="en-US" altLang="zh-CN" dirty="0" smtClean="0"/>
              <a:t>1930s </a:t>
            </a:r>
            <a:r>
              <a:rPr lang="zh-CN" altLang="en-US" dirty="0" smtClean="0"/>
              <a:t>“扫盲运动”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ve:d</a:t>
            </a:r>
            <a:r>
              <a:rPr lang="en-US" altLang="zh-CN" dirty="0" smtClean="0"/>
              <a:t>]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zh-CN" altLang="en-US" dirty="0" smtClean="0"/>
              <a:t>汉语：</a:t>
            </a:r>
            <a:endParaRPr lang="en-US" altLang="zh-CN" dirty="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认真</a:t>
            </a: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的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学生，认真</a:t>
            </a: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地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学习（误读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di)</a:t>
            </a: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人名：</a:t>
            </a: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盖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丽丽，李</a:t>
            </a: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玟</a:t>
            </a:r>
            <a:endParaRPr lang="zh-CN" altLang="en-US" sz="2800" dirty="0">
              <a:solidFill>
                <a:srgbClr val="FF0000"/>
              </a:solidFill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32" y="357166"/>
            <a:ext cx="8416925" cy="2476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714356"/>
            <a:ext cx="8656669" cy="578169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表意字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：字义表示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抽象的事态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dirty="0" smtClean="0"/>
              <a:t>                 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大：一个人伸展开四肢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    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暮：太阳落于树木丛林中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        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后来人们在下面多加了一个“日”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None/>
            </a:pP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     </a:t>
            </a: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     逐：脚（止）追向一头猪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    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至：一支箭达到某个地方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512" y="1285860"/>
            <a:ext cx="1609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512" y="2285992"/>
            <a:ext cx="6286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0950" y="3643314"/>
            <a:ext cx="500066" cy="78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2388" y="4714884"/>
            <a:ext cx="4095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32" y="285728"/>
            <a:ext cx="8416925" cy="390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928670"/>
            <a:ext cx="8585231" cy="5567380"/>
          </a:xfrm>
        </p:spPr>
        <p:txBody>
          <a:bodyPr/>
          <a:lstStyle/>
          <a:p>
            <a:r>
              <a:rPr lang="en-US" altLang="zh-CN" smtClean="0"/>
              <a:t>              </a:t>
            </a:r>
            <a:r>
              <a:rPr lang="zh-CN" altLang="en-US" smtClean="0"/>
              <a:t>孕：怀孕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          明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         </a:t>
            </a:r>
            <a:r>
              <a:rPr lang="zh-CN" altLang="en-US" smtClean="0"/>
              <a:t>朝：日升月落于草丛间（“朝鲜”）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武</a:t>
            </a:r>
            <a:endParaRPr lang="en-US" altLang="zh-CN" smtClean="0"/>
          </a:p>
          <a:p>
            <a:r>
              <a:rPr lang="zh-CN" altLang="en-US" smtClean="0"/>
              <a:t>好</a:t>
            </a:r>
            <a:endParaRPr lang="en-US" altLang="zh-CN" smtClean="0"/>
          </a:p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22" y="642918"/>
            <a:ext cx="11906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2322" y="2071678"/>
            <a:ext cx="8191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3760" y="3000372"/>
            <a:ext cx="6286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428604"/>
            <a:ext cx="8416925" cy="214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071546"/>
            <a:ext cx="8786874" cy="542450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记号字</a:t>
            </a:r>
            <a:r>
              <a:rPr lang="zh-CN" altLang="en-US" sz="2800" dirty="0" smtClean="0"/>
              <a:t>：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文字形体跟意义无联系，是硬性规定的符号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endParaRPr lang="en-US" altLang="zh-CN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198" y="2928934"/>
            <a:ext cx="5857916" cy="67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3760" y="1928802"/>
            <a:ext cx="2286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2718" y="1785926"/>
            <a:ext cx="26098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17619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928670"/>
            <a:ext cx="8858312" cy="556738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假借字</a:t>
            </a:r>
            <a:r>
              <a:rPr lang="zh-CN" altLang="en-US" sz="2800" smtClean="0"/>
              <a:t>：本无其字，依声托事</a:t>
            </a:r>
            <a:endParaRPr lang="en-US" altLang="zh-CN" sz="280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很多意义（尤其是抽象的）很难用字的形体表达。</a:t>
            </a: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40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如：</a:t>
            </a:r>
            <a:r>
              <a:rPr lang="en-US" altLang="zh-CN" sz="2400" smtClean="0"/>
              <a:t>but, wrong, that</a:t>
            </a: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... 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怎么办</a:t>
            </a: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?</a:t>
            </a: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借用一个语音相近（但意义无联系）的字来表达这些意义</a:t>
            </a:r>
          </a:p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6636" y="3000372"/>
            <a:ext cx="6643734" cy="313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390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142984"/>
            <a:ext cx="8656669" cy="5353066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3600" smtClean="0">
                <a:latin typeface="楷体" pitchFamily="49" charset="-122"/>
                <a:ea typeface="楷体" pitchFamily="49" charset="-122"/>
              </a:rPr>
              <a:t>女</a:t>
            </a: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窈窕淑</a:t>
            </a:r>
            <a:r>
              <a:rPr lang="zh-CN" altLang="en-US" sz="240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女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，君子好逑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萚兮萚兮，风其吹</a:t>
            </a:r>
            <a:r>
              <a:rPr lang="zh-CN" altLang="en-US" sz="240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女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。叔兮伯兮，倡予和</a:t>
            </a:r>
            <a:r>
              <a:rPr lang="zh-CN" altLang="en-US" sz="240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女</a:t>
            </a:r>
            <a:endParaRPr lang="en-US" altLang="zh-CN" sz="2400" smtClean="0">
              <a:solidFill>
                <a:srgbClr val="FF0000"/>
              </a:solidFill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3600" smtClean="0">
                <a:latin typeface="楷体" pitchFamily="49" charset="-122"/>
                <a:ea typeface="楷体" pitchFamily="49" charset="-122"/>
              </a:rPr>
              <a:t>蚤</a:t>
            </a: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早期经传常借用为“早”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388" y="2857496"/>
            <a:ext cx="6838949" cy="811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694" y="4429132"/>
            <a:ext cx="9001188" cy="65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2476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142984"/>
            <a:ext cx="8656669" cy="5353066"/>
          </a:xfrm>
        </p:spPr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至今，我们有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72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象形字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表意字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记号字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20000" indent="-514350"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假借字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但是还不够，很多词义仍然不能够很好地表达出来。人们仍面临着很多问题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所以还有“形声字”，</a:t>
            </a:r>
            <a:r>
              <a:rPr lang="zh-CN" altLang="en-US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我们为何需要形声字？</a:t>
            </a:r>
            <a:endParaRPr lang="zh-CN" altLang="en-US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3190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908" y="1071546"/>
            <a:ext cx="9145016" cy="542450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若很多字用“假借”的方式生</a:t>
            </a:r>
            <a:r>
              <a:rPr lang="zh-CN" altLang="en-US" sz="2600" b="1">
                <a:latin typeface="华文楷体" pitchFamily="2" charset="-122"/>
                <a:ea typeface="华文楷体" pitchFamily="2" charset="-122"/>
              </a:rPr>
              <a:t>成</a:t>
            </a:r>
            <a:r>
              <a:rPr lang="zh-CN" altLang="en-US" sz="2600" b="1" smtClean="0">
                <a:latin typeface="华文楷体" pitchFamily="2" charset="-122"/>
                <a:ea typeface="华文楷体" pitchFamily="2" charset="-122"/>
              </a:rPr>
              <a:t>，则一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个字代表很多别的字，阅读时会产生困惑：不能很好地确定该字代表哪个词</a:t>
            </a:r>
            <a:endParaRPr lang="en-US" altLang="zh-CN" sz="2600" b="1" dirty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它：本义是“蛇” ，后借用作表“其他”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/>
            <a:r>
              <a:rPr lang="zh-CN" altLang="en-US" sz="2400" i="1" dirty="0" smtClean="0">
                <a:latin typeface="仿宋" pitchFamily="49" charset="-122"/>
                <a:ea typeface="仿宋" pitchFamily="49" charset="-122"/>
              </a:rPr>
              <a:t>汝何</a:t>
            </a:r>
            <a:r>
              <a:rPr lang="zh-CN" altLang="en-US" sz="2400" i="1" smtClean="0">
                <a:latin typeface="仿宋" pitchFamily="49" charset="-122"/>
                <a:ea typeface="仿宋" pitchFamily="49" charset="-122"/>
              </a:rPr>
              <a:t>食？</a:t>
            </a:r>
            <a:r>
              <a:rPr lang="en-US" altLang="zh-CN" sz="2400" i="1" smtClean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2400" i="1" smtClean="0">
                <a:latin typeface="仿宋" pitchFamily="49" charset="-122"/>
                <a:ea typeface="仿宋" pitchFamily="49" charset="-122"/>
              </a:rPr>
              <a:t>食</a:t>
            </a:r>
            <a:r>
              <a:rPr lang="zh-CN" altLang="en-US" sz="2400" i="1" dirty="0" smtClean="0">
                <a:latin typeface="仿宋" pitchFamily="49" charset="-122"/>
                <a:ea typeface="仿宋" pitchFamily="49" charset="-122"/>
              </a:rPr>
              <a:t>它。</a:t>
            </a:r>
            <a:endParaRPr lang="en-US" altLang="zh-CN" sz="2400" i="1" dirty="0" smtClean="0">
              <a:latin typeface="仿宋" pitchFamily="49" charset="-122"/>
              <a:ea typeface="仿宋" pitchFamily="49" charset="-122"/>
            </a:endParaRPr>
          </a:p>
          <a:p>
            <a:pPr>
              <a:spcBef>
                <a:spcPts val="1800"/>
              </a:spcBef>
              <a:buFont typeface="Wingdings" pitchFamily="2" charset="2"/>
              <a:buChar char="n"/>
            </a:pP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若很多字用“象形”的方式生成，又如何呢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字并不是真正的图画，过多的象形字或者造成笔画繁琐、记忆不便，或者不清楚地反映所表达的事物。如：鳳 </a:t>
            </a:r>
            <a:r>
              <a:rPr lang="en-US" altLang="zh-CN" sz="2400" dirty="0" err="1" smtClean="0">
                <a:latin typeface="仿宋" pitchFamily="49" charset="-122"/>
                <a:ea typeface="仿宋" pitchFamily="49" charset="-122"/>
              </a:rPr>
              <a:t>vs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雉</a:t>
            </a:r>
            <a:endParaRPr lang="zh-CN" altLang="en-US" sz="2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1039" y="2066907"/>
            <a:ext cx="571504" cy="76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512" y="4500570"/>
            <a:ext cx="76425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79710" y="4429132"/>
            <a:ext cx="1018244" cy="143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1412" y="4572008"/>
            <a:ext cx="2381972" cy="159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3190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1142984"/>
            <a:ext cx="8786874" cy="5353066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形声字很好地解决了这两个困难</a:t>
            </a:r>
            <a:endParaRPr lang="en-US" altLang="zh-CN" dirty="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两个部分：一个表意，一个表音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使用已有的字体，避免创制更多的“字体”“部首”，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4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又将意义很好地区别开。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想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=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心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+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相，港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=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水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+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巷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食它 </a:t>
            </a:r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vs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食蛇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19136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形声字的创制方式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1500174"/>
            <a:ext cx="8585231" cy="4995876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b="1" smtClean="0"/>
              <a:t>在象形字、表意字上加注音符</a:t>
            </a:r>
            <a:endParaRPr lang="zh-CN" altLang="en-US" sz="2800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884" y="2214554"/>
            <a:ext cx="8072839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760" y="4786322"/>
            <a:ext cx="7572428" cy="140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32" y="214290"/>
            <a:ext cx="8416925" cy="17619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132" y="571480"/>
            <a:ext cx="8513793" cy="5924570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zh-CN" altLang="en-US" sz="2800" b="1" smtClean="0">
                <a:latin typeface="宋体" pitchFamily="2" charset="-122"/>
                <a:ea typeface="宋体" pitchFamily="2" charset="-122"/>
              </a:rPr>
              <a:t>把表意字的一部分改为音符</a:t>
            </a:r>
            <a:endParaRPr lang="zh-CN" altLang="en-US" sz="2800" b="1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22" y="1071546"/>
            <a:ext cx="6715171" cy="302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008" y="4572009"/>
            <a:ext cx="81342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1016" y="4143380"/>
            <a:ext cx="5748350" cy="252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6762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18" y="1571612"/>
            <a:ext cx="8728107" cy="492443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b="1" smtClean="0">
                <a:latin typeface="楷体" pitchFamily="49" charset="-122"/>
                <a:ea typeface="楷体" pitchFamily="49" charset="-122"/>
              </a:rPr>
              <a:t>汉字的发展：重要而特殊。</a:t>
            </a:r>
            <a:endParaRPr lang="en-US" altLang="zh-CN" b="1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800" smtClean="0"/>
              <a:t>世界上古老的文字很少</a:t>
            </a:r>
            <a:endParaRPr lang="en-US" altLang="zh-CN" sz="280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smtClean="0"/>
              <a:t>公认的有：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楔形文字（苏美尔人）、古埃及象形文字、汉字</a:t>
            </a:r>
            <a:r>
              <a:rPr lang="zh-CN" altLang="en-US" sz="2800" smtClean="0"/>
              <a:t>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32" y="357166"/>
            <a:ext cx="8416925" cy="35719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642918"/>
            <a:ext cx="8585231" cy="5853132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zh-CN" altLang="en-US" b="1" smtClean="0"/>
              <a:t>在已有的文字上加意符</a:t>
            </a:r>
            <a:endParaRPr lang="en-US" altLang="zh-CN" b="1" smtClean="0"/>
          </a:p>
          <a:p>
            <a:pPr marL="514350" indent="-514350">
              <a:buFont typeface="Wingdings" pitchFamily="2" charset="2"/>
              <a:buChar char="p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给假借字加意符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884" y="2000240"/>
            <a:ext cx="3810011" cy="427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1478" y="2357430"/>
            <a:ext cx="35623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17619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071546"/>
            <a:ext cx="8656669" cy="5424504"/>
          </a:xfrm>
        </p:spPr>
        <p:txBody>
          <a:bodyPr/>
          <a:lstStyle/>
          <a:p>
            <a:pPr marL="702000"/>
            <a:r>
              <a:rPr lang="zh-CN" altLang="en-US" sz="2400" smtClean="0"/>
              <a:t>师子 </a:t>
            </a:r>
            <a:r>
              <a:rPr lang="en-US" altLang="zh-CN" sz="2400" smtClean="0"/>
              <a:t>&gt; </a:t>
            </a:r>
            <a:r>
              <a:rPr lang="zh-CN" altLang="en-US" sz="2400" smtClean="0"/>
              <a:t>狮子</a:t>
            </a:r>
            <a:endParaRPr lang="en-US" altLang="zh-CN" sz="2400" smtClean="0"/>
          </a:p>
          <a:p>
            <a:pPr marL="702000"/>
            <a:r>
              <a:rPr lang="zh-CN" altLang="en-US" sz="2400" smtClean="0"/>
              <a:t>粤语：两送 </a:t>
            </a:r>
            <a:r>
              <a:rPr lang="en-US" altLang="zh-CN" sz="2400" smtClean="0"/>
              <a:t>&gt; </a:t>
            </a:r>
            <a:r>
              <a:rPr lang="zh-CN" altLang="en-US" sz="2400" smtClean="0"/>
              <a:t>两餸，我地</a:t>
            </a:r>
            <a:r>
              <a:rPr lang="en-US" altLang="zh-CN" sz="2400" smtClean="0"/>
              <a:t>&gt; </a:t>
            </a:r>
            <a:r>
              <a:rPr lang="zh-CN" altLang="en-US" sz="2400" smtClean="0"/>
              <a:t>我哋</a:t>
            </a:r>
            <a:endParaRPr lang="en-US" altLang="zh-CN" sz="2400" smtClean="0"/>
          </a:p>
          <a:p>
            <a:pPr>
              <a:buFont typeface="Wingdings" pitchFamily="2" charset="2"/>
              <a:buChar char="p"/>
            </a:pP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给字的引申义加意符</a:t>
            </a:r>
            <a:endParaRPr lang="en-US" altLang="zh-CN" sz="2800" b="1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smtClean="0">
                <a:solidFill>
                  <a:srgbClr val="0000FF"/>
                </a:solidFill>
              </a:rPr>
              <a:t>取</a:t>
            </a:r>
            <a:r>
              <a:rPr lang="en-US" altLang="zh-CN" sz="2400" smtClean="0">
                <a:solidFill>
                  <a:srgbClr val="0000FF"/>
                </a:solidFill>
              </a:rPr>
              <a:t>&gt; </a:t>
            </a:r>
            <a:r>
              <a:rPr lang="zh-CN" altLang="en-US" sz="2400" smtClean="0">
                <a:solidFill>
                  <a:srgbClr val="0000FF"/>
                </a:solidFill>
              </a:rPr>
              <a:t>娶 </a:t>
            </a:r>
            <a:r>
              <a:rPr lang="zh-CN" altLang="en-US" sz="2400" smtClean="0"/>
              <a:t>（对比：嫁）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00FF"/>
                </a:solidFill>
              </a:rPr>
              <a:t>坐</a:t>
            </a:r>
            <a:r>
              <a:rPr lang="en-US" altLang="zh-CN" sz="2400" smtClean="0">
                <a:solidFill>
                  <a:srgbClr val="0000FF"/>
                </a:solidFill>
              </a:rPr>
              <a:t>&gt;</a:t>
            </a:r>
            <a:r>
              <a:rPr lang="zh-CN" altLang="en-US" sz="2400" smtClean="0">
                <a:solidFill>
                  <a:srgbClr val="0000FF"/>
                </a:solidFill>
              </a:rPr>
              <a:t>座</a:t>
            </a:r>
            <a:endParaRPr lang="en-US" altLang="zh-CN" sz="2400" smtClean="0">
              <a:solidFill>
                <a:srgbClr val="0000FF"/>
              </a:solidFill>
            </a:endParaRPr>
          </a:p>
          <a:p>
            <a:pPr marL="702000"/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《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韩非子</a:t>
            </a: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》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郑人有欲买履者，先自度其足，而置之其</a:t>
            </a:r>
            <a:r>
              <a:rPr lang="zh-CN" altLang="en-US" sz="240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坐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/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“广”部：房子，建筑物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/>
            <a:endParaRPr lang="en-US" altLang="zh-CN" sz="200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400" smtClean="0"/>
              <a:t>                           奉：</a:t>
            </a:r>
            <a:r>
              <a:rPr lang="en-US" altLang="zh-CN" sz="2400" smtClean="0"/>
              <a:t>1) </a:t>
            </a:r>
            <a:r>
              <a:rPr lang="zh-CN" altLang="en-US" sz="2400" smtClean="0"/>
              <a:t>双手捧着东西给</a:t>
            </a:r>
            <a:r>
              <a:rPr lang="en-US" altLang="zh-CN" sz="2400" smtClean="0"/>
              <a:t>...   &gt; 2)</a:t>
            </a:r>
            <a:r>
              <a:rPr lang="zh-CN" altLang="en-US" sz="2400" smtClean="0"/>
              <a:t>政府的工资</a:t>
            </a:r>
            <a:endParaRPr lang="en-US" altLang="zh-CN" sz="2400" smtClean="0"/>
          </a:p>
          <a:p>
            <a:pPr marL="702000">
              <a:spcBef>
                <a:spcPts val="600"/>
              </a:spcBef>
            </a:pP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《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战国策</a:t>
            </a:r>
            <a:r>
              <a:rPr lang="en-US" altLang="zh-CN" sz="2400" smtClean="0">
                <a:latin typeface="仿宋" pitchFamily="49" charset="-122"/>
                <a:ea typeface="仿宋" pitchFamily="49" charset="-122"/>
              </a:rPr>
              <a:t>》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：奉厚而无劳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endParaRPr lang="zh-CN" altLang="en-US" sz="240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008" y="4357694"/>
            <a:ext cx="1928826" cy="76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5726" y="5143512"/>
            <a:ext cx="5905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2476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071546"/>
            <a:ext cx="8416925" cy="5424504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zh-CN" altLang="en-US" b="1" smtClean="0">
                <a:latin typeface="楷体" pitchFamily="49" charset="-122"/>
                <a:ea typeface="楷体" pitchFamily="49" charset="-122"/>
              </a:rPr>
              <a:t>为使本义更明确而增加意符</a:t>
            </a:r>
            <a:endParaRPr lang="zh-CN" altLang="en-US" b="1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570" y="1785926"/>
            <a:ext cx="83248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760" y="4643446"/>
            <a:ext cx="2676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9974" y="4500570"/>
            <a:ext cx="39433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46" y="2143116"/>
            <a:ext cx="82391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z="3200" smtClean="0">
                <a:latin typeface="楷体" pitchFamily="49" charset="-122"/>
                <a:ea typeface="楷体" pitchFamily="49" charset="-122"/>
              </a:rPr>
              <a:t>文字简化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450818" y="1752600"/>
            <a:ext cx="8633648" cy="419735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亲， 親不见；爱，愛无心；产，產不生；厂，廠空空；面，麵无麦；运，運无車；导，導无道；儿，兒无首；飞，飛单翼；涌，湧无力；云，雲无雨；开关，開關无门；乡，鄉无郎；义，義成凶；最后，魔，仍是魔。</a:t>
            </a:r>
            <a:endParaRPr lang="en-US" altLang="zh-CN" sz="280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z="280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讨论：</a:t>
            </a:r>
            <a:r>
              <a:rPr lang="zh-CN" altLang="en-US" sz="2800" smtClean="0"/>
              <a:t>你对汉字的简化有何看法？</a:t>
            </a:r>
          </a:p>
          <a:p>
            <a:pPr>
              <a:buFont typeface="Wingdings" pitchFamily="2" charset="2"/>
              <a:buChar char="n"/>
            </a:pPr>
            <a:endParaRPr lang="zh-CN" altLang="en-US" sz="280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29FA7DD-58E8-4861-AEE4-FA06AA8776A6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9908" y="3786190"/>
            <a:ext cx="4779967" cy="2000264"/>
          </a:xfrm>
        </p:spPr>
        <p:txBody>
          <a:bodyPr/>
          <a:lstStyle/>
          <a:p>
            <a:pPr algn="just"/>
            <a:r>
              <a:rPr lang="zh-CN" altLang="en-US" sz="2400" smtClean="0"/>
              <a:t>裘锡圭</a:t>
            </a:r>
            <a:r>
              <a:rPr lang="en-US" altLang="zh-CN" sz="2400" smtClean="0"/>
              <a:t>1988《</a:t>
            </a:r>
            <a:r>
              <a:rPr lang="zh-CN" altLang="en-US" sz="2400" smtClean="0"/>
              <a:t>文字学概要</a:t>
            </a:r>
            <a:r>
              <a:rPr lang="en-US" altLang="zh-CN" sz="2400" smtClean="0"/>
              <a:t>》</a:t>
            </a:r>
            <a:endParaRPr lang="zh-CN" altLang="en-US" sz="240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2256" y="1000108"/>
            <a:ext cx="3357586" cy="485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660" y="571480"/>
            <a:ext cx="39338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425" y="647700"/>
            <a:ext cx="89439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450" y="333375"/>
            <a:ext cx="85439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1785927"/>
            <a:ext cx="8416925" cy="1814524"/>
          </a:xfrm>
        </p:spPr>
        <p:txBody>
          <a:bodyPr/>
          <a:lstStyle/>
          <a:p>
            <a:pPr marL="702000"/>
            <a:r>
              <a:rPr lang="zh-CN" altLang="en-US" sz="3600" smtClean="0">
                <a:latin typeface="楷体" pitchFamily="49" charset="-122"/>
                <a:ea typeface="楷体" pitchFamily="49" charset="-122"/>
              </a:rPr>
              <a:t>汉字是当中唯一不间断、使用至今的</a:t>
            </a:r>
            <a:endParaRPr lang="zh-CN" altLang="en-US" sz="36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8008" y="785795"/>
            <a:ext cx="8501122" cy="563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500042"/>
            <a:ext cx="8416925" cy="214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18" y="1000108"/>
            <a:ext cx="9001188" cy="549594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汉字的构成：意符</a:t>
            </a:r>
            <a:r>
              <a:rPr lang="en-US" altLang="zh-CN" dirty="0" smtClean="0"/>
              <a:t>+</a:t>
            </a:r>
            <a:r>
              <a:rPr lang="zh-CN" altLang="en-US" dirty="0" smtClean="0"/>
              <a:t>音符</a:t>
            </a:r>
            <a:endParaRPr lang="en-US" altLang="zh-CN" dirty="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港</a:t>
            </a:r>
            <a:r>
              <a:rPr lang="en-US" altLang="zh-CN" sz="2400" dirty="0" smtClean="0"/>
              <a:t>=     (“</a:t>
            </a:r>
            <a:r>
              <a:rPr lang="zh-CN" altLang="en-US" sz="2400" dirty="0" smtClean="0"/>
              <a:t>水</a:t>
            </a:r>
            <a:r>
              <a:rPr lang="en-US" altLang="zh-CN" sz="2400" dirty="0" smtClean="0"/>
              <a:t>”)+</a:t>
            </a:r>
            <a:r>
              <a:rPr lang="zh-CN" altLang="en-US" sz="2400" dirty="0" smtClean="0"/>
              <a:t>巷</a:t>
            </a:r>
            <a:r>
              <a:rPr lang="en-US" altLang="zh-CN" sz="2400" dirty="0" err="1" smtClean="0"/>
              <a:t>xiang</a:t>
            </a:r>
            <a:endParaRPr lang="en-US" altLang="zh-CN" sz="2400" dirty="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众：“很多人”</a:t>
            </a:r>
            <a:endParaRPr lang="en-US" altLang="zh-CN" sz="2400" dirty="0" smtClean="0"/>
          </a:p>
          <a:p>
            <a:pPr marL="70200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当今世界没有其他文字像汉字那样系统地使用“意符”和“音符”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表意文字 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vs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表音文字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英语</a:t>
            </a:r>
            <a:r>
              <a:rPr lang="en-US" altLang="zh-CN" sz="2400" dirty="0" smtClean="0"/>
              <a:t>hand: h, a, n, d</a:t>
            </a:r>
            <a:r>
              <a:rPr lang="zh-CN" altLang="en-US" sz="2400" dirty="0" smtClean="0"/>
              <a:t>每个字母只表示词的读音，不涉及意义</a:t>
            </a:r>
            <a:endParaRPr lang="en-US" altLang="zh-CN" sz="2400" dirty="0" smtClean="0"/>
          </a:p>
          <a:p>
            <a:pPr marL="106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/>
              <a:t>藏语</a:t>
            </a: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zh-CN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6702" y="1500174"/>
            <a:ext cx="285752" cy="52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8338" y="4572008"/>
            <a:ext cx="3619497" cy="1839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15038</TotalTime>
  <Words>1238</Words>
  <Application>Microsoft Office PowerPoint</Application>
  <PresentationFormat>自定义</PresentationFormat>
  <Paragraphs>173</Paragraphs>
  <Slides>45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DFKai-SB</vt:lpstr>
      <vt:lpstr>Monotype Sorts</vt:lpstr>
      <vt:lpstr>新細明體</vt:lpstr>
      <vt:lpstr>仿宋</vt:lpstr>
      <vt:lpstr>黑体</vt:lpstr>
      <vt:lpstr>华文楷体</vt:lpstr>
      <vt:lpstr>楷体</vt:lpstr>
      <vt:lpstr>宋体</vt:lpstr>
      <vt:lpstr>Arial</vt:lpstr>
      <vt:lpstr>Calibri</vt:lpstr>
      <vt:lpstr>Times New Roman</vt:lpstr>
      <vt:lpstr>Wingdings</vt:lpstr>
      <vt:lpstr>預設簡報設計</vt:lpstr>
      <vt:lpstr>文字.汉字</vt:lpstr>
      <vt:lpstr>文字</vt:lpstr>
      <vt:lpstr>PowerPoint 演示文稿</vt:lpstr>
      <vt:lpstr>PowerPoint 演示文稿</vt:lpstr>
      <vt:lpstr>PowerPoint 演示文稿</vt:lpstr>
      <vt:lpstr>PowerPoint 演示文稿</vt:lpstr>
      <vt:lpstr>汉字是当中唯一不间断、使用至今的</vt:lpstr>
      <vt:lpstr>PowerPoint 演示文稿</vt:lpstr>
      <vt:lpstr>PowerPoint 演示文稿</vt:lpstr>
      <vt:lpstr>相较于表音文字（字母字）， 表意的汉字在文化传承上有什么优势？</vt:lpstr>
      <vt:lpstr>PowerPoint 演示文稿</vt:lpstr>
      <vt:lpstr>PowerPoint 演示文稿</vt:lpstr>
      <vt:lpstr>PowerPoint 演示文稿</vt:lpstr>
      <vt:lpstr>汉字与历史文化</vt:lpstr>
      <vt:lpstr>PowerPoint 演示文稿</vt:lpstr>
      <vt:lpstr>PowerPoint 演示文稿</vt:lpstr>
      <vt:lpstr>PowerPoint 演示文稿</vt:lpstr>
      <vt:lpstr>PowerPoint 演示文稿</vt:lpstr>
      <vt:lpstr>汉字的源流</vt:lpstr>
      <vt:lpstr>“占卜”是怎样一回事呢？</vt:lpstr>
      <vt:lpstr>PowerPoint 演示文稿</vt:lpstr>
      <vt:lpstr>甲骨文字的考釋</vt:lpstr>
      <vt:lpstr>汉字的演变</vt:lpstr>
      <vt:lpstr>PowerPoint 演示文稿</vt:lpstr>
      <vt:lpstr>PowerPoint 演示文稿</vt:lpstr>
      <vt:lpstr>创制汉字的方式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形声字的创制方式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文字简化</vt:lpstr>
      <vt:lpstr>裘锡圭1988《文字学概要》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in Chinese Grammar</dc:title>
  <dc:creator>fantaosha</dc:creator>
  <cp:lastModifiedBy>aufilia@outlook.com</cp:lastModifiedBy>
  <cp:revision>1989</cp:revision>
  <cp:lastPrinted>2012-11-26T04:22:16Z</cp:lastPrinted>
  <dcterms:created xsi:type="dcterms:W3CDTF">1999-06-23T01:11:22Z</dcterms:created>
  <dcterms:modified xsi:type="dcterms:W3CDTF">2016-12-24T03:35:25Z</dcterms:modified>
</cp:coreProperties>
</file>